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79" r:id="rId4"/>
    <p:sldId id="278" r:id="rId5"/>
    <p:sldId id="280" r:id="rId6"/>
    <p:sldId id="269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5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BEDB-F2D2-4A4F-A447-151FE880F2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1FD05-2BCB-44A5-85DF-C4B5CF3A08E9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78944-8EE3-4D54-944E-BDE6651D04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8944-8EE3-4D54-944E-BDE6651D0457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4BDC-D81C-4E01-A880-AEDC6B5CCFC4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699F-E481-4E37-81D9-90F2DD0B80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6868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4BDC-D81C-4E01-A880-AEDC6B5CCFC4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699F-E481-4E37-81D9-90F2DD0B80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7625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4BDC-D81C-4E01-A880-AEDC6B5CCFC4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699F-E481-4E37-81D9-90F2DD0B80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90014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AC30F-1F2F-4E99-8864-CC0F553C26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7884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446A-B2EB-428F-B2B0-6CFA9683AD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8043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4BDC-D81C-4E01-A880-AEDC6B5CCFC4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699F-E481-4E37-81D9-90F2DD0B80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5091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4BDC-D81C-4E01-A880-AEDC6B5CCFC4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699F-E481-4E37-81D9-90F2DD0B80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366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4BDC-D81C-4E01-A880-AEDC6B5CCFC4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699F-E481-4E37-81D9-90F2DD0B80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285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4BDC-D81C-4E01-A880-AEDC6B5CCFC4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699F-E481-4E37-81D9-90F2DD0B801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781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4BDC-D81C-4E01-A880-AEDC6B5CCFC4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699F-E481-4E37-81D9-90F2DD0B801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18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4BDC-D81C-4E01-A880-AEDC6B5CCFC4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699F-E481-4E37-81D9-90F2DD0B80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3759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4BDC-D81C-4E01-A880-AEDC6B5CCFC4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699F-E481-4E37-81D9-90F2DD0B80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3307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4BDC-D81C-4E01-A880-AEDC6B5CCFC4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699F-E481-4E37-81D9-90F2DD0B80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6442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E384BDC-D81C-4E01-A880-AEDC6B5CCFC4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C699F-E481-4E37-81D9-90F2DD0B80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0572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es/imgres?imgurl=http://www.saltanoticiassalta.com/UserFiles/Image/justicia%20electoral.jpg&amp;imgrefurl=http://www.saltanoticiassalta.com/index.php?seccion=10&amp;nota=145&amp;usg=__ffItafo3QIUoifYqFID81wib0wU=&amp;h=357&amp;w=357&amp;sz=23&amp;hl=es&amp;start=5&amp;sig2=5CncazWpl7gue6NVdg89eQ&amp;tbnid=3jksVKuEhLzcVM:&amp;tbnh=121&amp;tbnw=121&amp;ei=k3WHSYCEG6O1jAeA36HOAw&amp;prev=/images?q=EL+CUARTO+PODER&amp;gbv=2&amp;hl=es&amp;sa=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blog.educastur.es/camsuanzes/files/2007/08/chiste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BCFEAAE-963D-4A6D-B119-45AC567A5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2" y="0"/>
            <a:ext cx="9111556" cy="69573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3000" y="1916832"/>
            <a:ext cx="7101408" cy="2858115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Textos periodísticos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BCFEAAE-963D-4A6D-B119-45AC567A5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2" y="0"/>
            <a:ext cx="9111556" cy="6957392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755576" y="188640"/>
            <a:ext cx="3240360" cy="1755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4163888" cy="18907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ARTÍCULO O COLUMNA</a:t>
            </a:r>
            <a:endParaRPr lang="es-ES" sz="40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3074" name="Picture 2" descr="http://www.ryadaily.es/wp-content/uploads/2012/09/randstad_vanguardia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1193552" cy="4140894"/>
          </a:xfrm>
          <a:prstGeom prst="rect">
            <a:avLst/>
          </a:prstGeom>
          <a:noFill/>
        </p:spPr>
      </p:pic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4" y="285728"/>
            <a:ext cx="4534256" cy="6572272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Es un</a:t>
            </a:r>
            <a:r>
              <a:rPr lang="es-ES" sz="18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1800" b="1" dirty="0">
                <a:solidFill>
                  <a:srgbClr val="FFC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texto firmado</a:t>
            </a:r>
            <a:r>
              <a:rPr lang="es-ES" sz="1800" dirty="0">
                <a:solidFill>
                  <a:srgbClr val="FFC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1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por un colaborador asiduo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5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b="1" dirty="0">
                <a:solidFill>
                  <a:srgbClr val="FFC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Subjetivo,</a:t>
            </a:r>
            <a:r>
              <a:rPr lang="es-ES" sz="1800" b="1" dirty="0">
                <a:solidFill>
                  <a:srgbClr val="0070C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lenguaje valorativo</a:t>
            </a:r>
            <a:endParaRPr lang="es-ES" sz="1800" dirty="0">
              <a:solidFill>
                <a:srgbClr val="0070C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ES" sz="1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Adjetivos explicativos y valorativos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ES" sz="1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adverbios de modo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ES" sz="1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Léxico connotativo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ES" sz="1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1ª persona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s-ES" sz="5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b="1" dirty="0">
                <a:solidFill>
                  <a:srgbClr val="0070C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Clara voluntad de estilo personal</a:t>
            </a:r>
            <a:endParaRPr lang="es-ES" sz="1800" dirty="0">
              <a:solidFill>
                <a:srgbClr val="0070C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Comparaciones, metáforas, hipérboles...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5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b="1" dirty="0">
                <a:solidFill>
                  <a:srgbClr val="0070C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Se busca la generalización</a:t>
            </a:r>
            <a:r>
              <a:rPr lang="es-ES" sz="1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, para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1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Artículo con valor generalizador: : el hombre, la mujer…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1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Sustantivos colectivos: la humanidad…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5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b="1" dirty="0">
                <a:solidFill>
                  <a:srgbClr val="0070C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Registro</a:t>
            </a:r>
            <a:r>
              <a:rPr lang="es-ES" sz="1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: términos seleccionados,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estructuras sintácticas complejas,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amplia variedad de nexos. Pero utilización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de un lenguaje más familiar o coloquial.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5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Predominio de estructuras</a:t>
            </a:r>
            <a:r>
              <a:rPr lang="es-ES" sz="1800" b="1" dirty="0">
                <a:solidFill>
                  <a:srgbClr val="008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1800" b="1" dirty="0">
                <a:solidFill>
                  <a:srgbClr val="FFC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expositivas y argumentativas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500" b="1" dirty="0">
              <a:solidFill>
                <a:srgbClr val="0070C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b="1" dirty="0">
                <a:solidFill>
                  <a:srgbClr val="0070C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Temas variados</a:t>
            </a:r>
            <a:r>
              <a:rPr lang="es-ES" sz="1800" b="1" dirty="0">
                <a:solidFill>
                  <a:srgbClr val="008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s-ES" sz="1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pero de actualidad y de interés social.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3064" y="2492896"/>
            <a:ext cx="2838450" cy="387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28" y="113037"/>
            <a:ext cx="3733824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4000" b="1" dirty="0">
                <a:solidFill>
                  <a:srgbClr val="0070C0"/>
                </a:solidFill>
                <a:effectLst/>
              </a:rPr>
              <a:t>EL EDITORIAL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9242" y="188640"/>
            <a:ext cx="4851386" cy="61206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2000" dirty="0">
                <a:solidFill>
                  <a:srgbClr val="FFC000"/>
                </a:solidFill>
                <a:latin typeface="Arial Unicode MS" pitchFamily="34" charset="-128"/>
                <a:cs typeface="Times New Roman" pitchFamily="18" charset="0"/>
              </a:rPr>
              <a:t>No aparece firmado</a:t>
            </a: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es la voz del periódico</a:t>
            </a:r>
          </a:p>
          <a:p>
            <a:pPr>
              <a:lnSpc>
                <a:spcPct val="90000"/>
              </a:lnSpc>
              <a:buNone/>
            </a:pPr>
            <a:endParaRPr lang="es-ES" sz="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000" dirty="0">
                <a:latin typeface="Arial Unicode MS" pitchFamily="34" charset="-128"/>
                <a:cs typeface="Times New Roman" pitchFamily="18" charset="0"/>
              </a:rPr>
              <a:t>Se explican, se interpretan, se relacionan y se valoran los hechos con la finalidad de la </a:t>
            </a:r>
            <a:r>
              <a:rPr lang="es-ES" sz="2000" dirty="0">
                <a:solidFill>
                  <a:srgbClr val="0070C0"/>
                </a:solidFill>
                <a:latin typeface="Arial Unicode MS" pitchFamily="34" charset="-128"/>
                <a:cs typeface="Times New Roman" pitchFamily="18" charset="0"/>
              </a:rPr>
              <a:t>crear un estado de opinión</a:t>
            </a:r>
            <a:r>
              <a:rPr lang="es-ES" sz="2000" dirty="0">
                <a:solidFill>
                  <a:srgbClr val="FFC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s-ES" sz="2000" dirty="0">
                <a:latin typeface="Arial Unicode MS" pitchFamily="34" charset="-128"/>
                <a:cs typeface="Times New Roman" pitchFamily="18" charset="0"/>
              </a:rPr>
              <a:t>consecuente con </a:t>
            </a:r>
            <a:r>
              <a:rPr lang="es-ES" sz="2000" dirty="0">
                <a:solidFill>
                  <a:srgbClr val="0070C0"/>
                </a:solidFill>
                <a:latin typeface="Arial Unicode MS" pitchFamily="34" charset="-128"/>
                <a:cs typeface="Times New Roman" pitchFamily="18" charset="0"/>
              </a:rPr>
              <a:t>la línea ideológica del periódico </a:t>
            </a:r>
          </a:p>
          <a:p>
            <a:pPr eaLnBrk="1" hangingPunct="1">
              <a:lnSpc>
                <a:spcPct val="90000"/>
              </a:lnSpc>
              <a:buNone/>
            </a:pPr>
            <a:endParaRPr lang="es-ES" sz="500" dirty="0">
              <a:latin typeface="Arial Unicode MS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000" dirty="0">
                <a:latin typeface="Arial Unicode MS" pitchFamily="34" charset="-128"/>
                <a:cs typeface="Times New Roman" pitchFamily="18" charset="0"/>
              </a:rPr>
              <a:t>Registro lingüístico </a:t>
            </a:r>
            <a:r>
              <a:rPr lang="es-ES" sz="2000" dirty="0">
                <a:solidFill>
                  <a:srgbClr val="0070C0"/>
                </a:solidFill>
                <a:latin typeface="Arial Unicode MS" pitchFamily="34" charset="-128"/>
                <a:cs typeface="Times New Roman" pitchFamily="18" charset="0"/>
              </a:rPr>
              <a:t>culto y claro </a:t>
            </a:r>
          </a:p>
          <a:p>
            <a:pPr eaLnBrk="1" hangingPunct="1">
              <a:lnSpc>
                <a:spcPct val="90000"/>
              </a:lnSpc>
              <a:buNone/>
            </a:pPr>
            <a:endParaRPr lang="es-ES" sz="500" dirty="0">
              <a:latin typeface="Arial Unicode MS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Aunque debe tender a la objetividad son frecuente </a:t>
            </a:r>
            <a:r>
              <a:rPr lang="es-ES" sz="20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términos valorativos </a:t>
            </a: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acordes con la postura ideológica del periódico.</a:t>
            </a:r>
          </a:p>
          <a:p>
            <a:pPr eaLnBrk="1" hangingPunct="1">
              <a:lnSpc>
                <a:spcPct val="90000"/>
              </a:lnSpc>
              <a:buNone/>
            </a:pPr>
            <a:endParaRPr lang="es-ES" sz="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000" dirty="0">
                <a:latin typeface="Arial Unicode MS" pitchFamily="34" charset="-128"/>
                <a:cs typeface="Times New Roman" pitchFamily="18" charset="0"/>
              </a:rPr>
              <a:t>Es frecuente la aparición de la </a:t>
            </a:r>
            <a:r>
              <a:rPr lang="es-ES" sz="2000" dirty="0">
                <a:solidFill>
                  <a:srgbClr val="0070C0"/>
                </a:solidFill>
                <a:latin typeface="Arial Unicode MS" pitchFamily="34" charset="-128"/>
                <a:cs typeface="Times New Roman" pitchFamily="18" charset="0"/>
              </a:rPr>
              <a:t>primera persona del plural</a:t>
            </a:r>
            <a:r>
              <a:rPr lang="es-ES" sz="2000" dirty="0">
                <a:latin typeface="Arial Unicode MS" pitchFamily="34" charset="-128"/>
                <a:cs typeface="Times New Roman" pitchFamily="18" charset="0"/>
              </a:rPr>
              <a:t> para implicar a los receptores en el tema</a:t>
            </a:r>
          </a:p>
          <a:p>
            <a:pPr eaLnBrk="1" hangingPunct="1">
              <a:lnSpc>
                <a:spcPct val="90000"/>
              </a:lnSpc>
              <a:buNone/>
            </a:pPr>
            <a:endParaRPr lang="es-ES" sz="500" dirty="0">
              <a:latin typeface="Arial Unicode MS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000" dirty="0">
                <a:latin typeface="Arial Unicode MS" pitchFamily="34" charset="-128"/>
                <a:cs typeface="Times New Roman" pitchFamily="18" charset="0"/>
              </a:rPr>
              <a:t>La estructura interna debe ser lógica: </a:t>
            </a:r>
            <a:r>
              <a:rPr lang="es-ES" sz="2000" dirty="0">
                <a:solidFill>
                  <a:srgbClr val="0070C0"/>
                </a:solidFill>
                <a:latin typeface="Arial Unicode MS" pitchFamily="34" charset="-128"/>
                <a:cs typeface="Times New Roman" pitchFamily="18" charset="0"/>
              </a:rPr>
              <a:t>planteamiento </a:t>
            </a:r>
            <a:r>
              <a:rPr lang="es-ES" sz="2000" dirty="0">
                <a:latin typeface="Arial Unicode MS" pitchFamily="34" charset="-128"/>
                <a:cs typeface="Times New Roman" pitchFamily="18" charset="0"/>
              </a:rPr>
              <a:t>del tema</a:t>
            </a:r>
            <a:r>
              <a:rPr lang="es-ES" sz="2000" dirty="0">
                <a:solidFill>
                  <a:srgbClr val="FFC000"/>
                </a:solidFill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es-ES" sz="2000" dirty="0">
                <a:solidFill>
                  <a:srgbClr val="0070C0"/>
                </a:solidFill>
                <a:latin typeface="Arial Unicode MS" pitchFamily="34" charset="-128"/>
                <a:cs typeface="Times New Roman" pitchFamily="18" charset="0"/>
              </a:rPr>
              <a:t>exposición y análisis </a:t>
            </a:r>
            <a:r>
              <a:rPr lang="es-ES" sz="2000" dirty="0">
                <a:latin typeface="Arial Unicode MS" pitchFamily="34" charset="-128"/>
                <a:cs typeface="Times New Roman" pitchFamily="18" charset="0"/>
              </a:rPr>
              <a:t>argumental, </a:t>
            </a:r>
            <a:r>
              <a:rPr lang="es-ES" sz="2000" dirty="0">
                <a:solidFill>
                  <a:srgbClr val="0070C0"/>
                </a:solidFill>
                <a:latin typeface="Arial Unicode MS" pitchFamily="34" charset="-128"/>
                <a:cs typeface="Times New Roman" pitchFamily="18" charset="0"/>
              </a:rPr>
              <a:t>conclusiones</a:t>
            </a:r>
            <a:r>
              <a:rPr lang="es-ES" sz="2000" dirty="0">
                <a:latin typeface="Arial Unicode MS" pitchFamily="34" charset="-128"/>
                <a:cs typeface="Times New Roman" pitchFamily="18" charset="0"/>
              </a:rPr>
              <a:t> y expectativas</a:t>
            </a: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s-ES" sz="2000" dirty="0"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18437" name="Picture 13" descr="re2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058" y="1779296"/>
            <a:ext cx="3355374" cy="4887609"/>
          </a:xfrm>
          <a:noFill/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105058" y="911873"/>
            <a:ext cx="378621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Es una reflexión ponderada de un tema de actualidad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5550489-85F8-487E-8DF6-A05DE9F99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2" y="0"/>
            <a:ext cx="9111556" cy="69573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4000" b="1" dirty="0">
                <a:effectLst/>
              </a:rPr>
              <a:t>La comunicación periodística</a:t>
            </a:r>
            <a:endParaRPr lang="es-ES" sz="40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 rot="20911017">
            <a:off x="442317" y="1930523"/>
            <a:ext cx="4536504" cy="3096344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S" b="1" dirty="0"/>
              <a:t>	</a:t>
            </a:r>
          </a:p>
          <a:p>
            <a:pPr algn="ctr">
              <a:buNone/>
            </a:pPr>
            <a:r>
              <a:rPr lang="es-ES" sz="3300" b="1" dirty="0">
                <a:latin typeface="Baskerville Old Face" panose="02020602080505020303" pitchFamily="18" charset="0"/>
              </a:rPr>
              <a:t>¿Es objetivo un periódico?</a:t>
            </a:r>
          </a:p>
          <a:p>
            <a:pPr>
              <a:buNone/>
            </a:pPr>
            <a:endParaRPr lang="es-ES" dirty="0">
              <a:latin typeface="Baskerville Old Face" panose="02020602080505020303" pitchFamily="18" charset="0"/>
            </a:endParaRPr>
          </a:p>
          <a:p>
            <a:pPr marL="448056" lvl="0" indent="-384048" defTabSz="91440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2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Factores que condicionan la objetividad:</a:t>
            </a:r>
          </a:p>
          <a:p>
            <a:pPr marL="448056" lvl="0" indent="-384048" defTabSz="91440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s-ES" sz="5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822960" lvl="1" indent="-285750" defTabSz="91440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/>
            </a:pPr>
            <a:r>
              <a:rPr lang="es-ES" sz="2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Publicidad</a:t>
            </a:r>
          </a:p>
          <a:p>
            <a:pPr marL="822960" lvl="1" indent="-285750" defTabSz="91440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/>
            </a:pPr>
            <a:r>
              <a:rPr lang="es-ES" sz="2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Ideología de la empresa</a:t>
            </a:r>
          </a:p>
          <a:p>
            <a:pPr marL="822960" lvl="1" indent="-285750" defTabSz="91440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/>
            </a:pPr>
            <a:r>
              <a:rPr lang="es-ES" sz="2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Agencias de noticias</a:t>
            </a:r>
          </a:p>
          <a:p>
            <a:pPr marL="822960" lvl="1" indent="-285750" defTabSz="91440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/>
            </a:pPr>
            <a:r>
              <a:rPr lang="es-ES" sz="2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Autocensura del propio periodista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4338" name="Picture 2" descr="http://www.jrmora.com/blog/wp-content/uploads/2007/09/270907-publ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105" y="1650079"/>
            <a:ext cx="3651773" cy="2520280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A31D85A-2244-47BF-AD93-C57349B453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90454">
            <a:off x="5606390" y="3874561"/>
            <a:ext cx="2617387" cy="283550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6">
            <a:extLst>
              <a:ext uri="{FF2B5EF4-FFF2-40B4-BE49-F238E27FC236}">
                <a16:creationId xmlns:a16="http://schemas.microsoft.com/office/drawing/2014/main" xmlns="" id="{BBCFEAAE-963D-4A6D-B119-45AC567A5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2" y="0"/>
            <a:ext cx="9111556" cy="69573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  <a:solidFill>
            <a:schemeClr val="bg1"/>
          </a:solidFill>
          <a:ln w="19050">
            <a:solidFill>
              <a:srgbClr val="E0750A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4400" b="1" dirty="0" smtClean="0">
                <a:solidFill>
                  <a:schemeClr val="accent2"/>
                </a:solidFill>
                <a:effectLst/>
                <a:latin typeface="Aharoni" pitchFamily="2" charset="-79"/>
                <a:cs typeface="Aharoni" pitchFamily="2" charset="-79"/>
              </a:rPr>
              <a:t>La comunicación periodística</a:t>
            </a:r>
            <a:endParaRPr lang="es-ES" sz="4400" dirty="0">
              <a:solidFill>
                <a:schemeClr val="accent2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176464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s-ES" dirty="0" smtClean="0"/>
              <a:t>	¿Es objetivo un periódico?</a:t>
            </a:r>
            <a:endParaRPr lang="es-ES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95536" y="2276872"/>
            <a:ext cx="4752528" cy="324036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Factores que condicionan la objetividad: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Publicidad</a:t>
            </a: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Ideología de la empresa</a:t>
            </a: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Agencias de noticias</a:t>
            </a: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Autocensura del propio periodista</a:t>
            </a:r>
          </a:p>
        </p:txBody>
      </p:sp>
      <p:sp>
        <p:nvSpPr>
          <p:cNvPr id="2050" name="AutoShape 2" descr="Resultado de imagen de medios de comunicacion desinform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Resultado de imagen de medios de comunicacion desinform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9 Imagen" descr="1d59d-unkn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2976"/>
            <a:ext cx="4244970" cy="29509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151CD9-FD69-4781-8D19-9C1A9404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912" y="-171400"/>
            <a:ext cx="2232248" cy="2160240"/>
          </a:xfrm>
        </p:spPr>
        <p:txBody>
          <a:bodyPr>
            <a:noAutofit/>
          </a:bodyPr>
          <a:lstStyle/>
          <a:p>
            <a:pPr algn="ctr"/>
            <a:r>
              <a:rPr lang="es-ES" sz="10300" b="1" dirty="0"/>
              <a:t>¿?</a:t>
            </a:r>
            <a:endParaRPr lang="es-ES" sz="3200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B647DFDE-0F26-4C69-AC99-F266F79D4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72816"/>
            <a:ext cx="8055465" cy="4551338"/>
          </a:xfrm>
        </p:spPr>
      </p:pic>
    </p:spTree>
    <p:extLst>
      <p:ext uri="{BB962C8B-B14F-4D97-AF65-F5344CB8AC3E}">
        <p14:creationId xmlns:p14="http://schemas.microsoft.com/office/powerpoint/2010/main" xmlns="" val="81142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>
            <a:extLst>
              <a:ext uri="{FF2B5EF4-FFF2-40B4-BE49-F238E27FC236}">
                <a16:creationId xmlns:a16="http://schemas.microsoft.com/office/drawing/2014/main" xmlns="" id="{BBCFEAAE-963D-4A6D-B119-45AC567A5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2" y="0"/>
            <a:ext cx="9111556" cy="6957392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500050"/>
            <a:ext cx="3286148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s-ES_tradnl" sz="3200" b="1" dirty="0" smtClean="0">
                <a:solidFill>
                  <a:schemeClr val="accent2"/>
                </a:solidFill>
                <a:effectLst/>
                <a:latin typeface="Aharoni" pitchFamily="2" charset="-79"/>
                <a:cs typeface="Aharoni" pitchFamily="2" charset="-79"/>
              </a:rPr>
              <a:t>ASPECTOS NEGATIVOS</a:t>
            </a:r>
            <a:endParaRPr lang="es-ES" sz="3200" b="1" dirty="0" smtClean="0">
              <a:solidFill>
                <a:schemeClr val="accent2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304800"/>
            <a:ext cx="4286280" cy="6553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521208" indent="-457200" eaLnBrk="1" hangingPunct="1">
              <a:buFont typeface="+mj-lt"/>
              <a:buAutoNum type="arabicPeriod"/>
            </a:pPr>
            <a:r>
              <a:rPr lang="es-ES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deformación de sus contenidos</a:t>
            </a:r>
            <a:r>
              <a:rPr lang="es-E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normalmente simplificándolos- para adaptarlos a un tipo medio de público.</a:t>
            </a:r>
          </a:p>
          <a:p>
            <a:pPr marL="521208" indent="-457200" eaLnBrk="1" hangingPunct="1">
              <a:buFont typeface="+mj-lt"/>
              <a:buAutoNum type="arabicPeriod"/>
            </a:pPr>
            <a:r>
              <a:rPr lang="es-ES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homogeneización</a:t>
            </a:r>
            <a:r>
              <a:rPr lang="es-E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 ignora las peculiaridades culturales que nos individualizan. </a:t>
            </a:r>
          </a:p>
          <a:p>
            <a:pPr marL="521208" indent="-457200" eaLnBrk="1" hangingPunct="1">
              <a:buFont typeface="+mj-lt"/>
              <a:buAutoNum type="arabicPeriod"/>
            </a:pPr>
            <a:r>
              <a:rPr lang="es-ES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 carácter conservador</a:t>
            </a:r>
            <a:r>
              <a:rPr lang="es-E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 su falta de espíritu crítico. </a:t>
            </a:r>
          </a:p>
          <a:p>
            <a:pPr marL="521208" indent="-457200" eaLnBrk="1" hangingPunct="1">
              <a:buFont typeface="+mj-lt"/>
              <a:buAutoNum type="arabicPeriod"/>
            </a:pPr>
            <a:r>
              <a:rPr lang="es-ES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 sometimiento</a:t>
            </a:r>
            <a:r>
              <a:rPr lang="es-E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los principios de la sociedad de consumo. </a:t>
            </a:r>
          </a:p>
          <a:p>
            <a:pPr marL="521208" indent="-457200" eaLnBrk="1" hangingPunct="1">
              <a:buFont typeface="+mj-lt"/>
              <a:buAutoNum type="arabicPeriod"/>
            </a:pPr>
            <a:r>
              <a:rPr lang="es-ES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extraordinario poder</a:t>
            </a:r>
            <a:r>
              <a:rPr lang="es-E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s-E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 cuarto poder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 les ha llamado) que tienen como instrumento para la imposición de una ideología. </a:t>
            </a:r>
          </a:p>
          <a:p>
            <a:pPr marL="521208" indent="-457200" eaLnBrk="1" hangingPunct="1">
              <a:buFont typeface="+mj-lt"/>
              <a:buAutoNum type="arabicPeriod"/>
            </a:pPr>
            <a:r>
              <a:rPr lang="es-ES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s-ES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s-ES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imposibilidad de diálogo</a:t>
            </a:r>
            <a:r>
              <a:rPr lang="es-E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 tratarse de una comunicación unilateral y filtrada.</a:t>
            </a:r>
          </a:p>
        </p:txBody>
      </p:sp>
      <p:pic>
        <p:nvPicPr>
          <p:cNvPr id="7172" name="Picture 7" descr="justicia%2520electoral">
            <a:hlinkClick r:id="rId3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14348" y="2000240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Elipse"/>
          <p:cNvSpPr/>
          <p:nvPr/>
        </p:nvSpPr>
        <p:spPr>
          <a:xfrm>
            <a:off x="2123728" y="0"/>
            <a:ext cx="2376264" cy="1368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28AB249B-719C-41B5-849E-6A9E89E68889}"/>
              </a:ext>
            </a:extLst>
          </p:cNvPr>
          <p:cNvSpPr/>
          <p:nvPr/>
        </p:nvSpPr>
        <p:spPr>
          <a:xfrm>
            <a:off x="2963956" y="5013176"/>
            <a:ext cx="3120211" cy="1656184"/>
          </a:xfrm>
          <a:prstGeom prst="ellipse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6654" y="260648"/>
            <a:ext cx="8229600" cy="1023608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>
                <a:effectLst/>
              </a:rPr>
              <a:t>Los géneros periodísticos</a:t>
            </a:r>
          </a:p>
        </p:txBody>
      </p:sp>
      <p:pic>
        <p:nvPicPr>
          <p:cNvPr id="5" name="4 Marcador de contenido" descr="Imagen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911" y="1284256"/>
            <a:ext cx="8400343" cy="515628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3395" y="261918"/>
            <a:ext cx="3962400" cy="646802"/>
          </a:xfrm>
        </p:spPr>
        <p:txBody>
          <a:bodyPr/>
          <a:lstStyle/>
          <a:p>
            <a:pPr algn="ctr" eaLnBrk="1" hangingPunct="1"/>
            <a:r>
              <a:rPr lang="es-ES_tradnl" b="1" dirty="0">
                <a:solidFill>
                  <a:srgbClr val="0070C0"/>
                </a:solidFill>
              </a:rPr>
              <a:t>LA NOTICIA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12292" name="Picture 7" descr="190464014piramid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8195" y="2420888"/>
            <a:ext cx="3657600" cy="3657600"/>
          </a:xfrm>
          <a:noFill/>
        </p:spPr>
      </p:pic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90" y="642918"/>
            <a:ext cx="3810000" cy="600079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sz="2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Objetiva y verdadera</a:t>
            </a:r>
          </a:p>
          <a:p>
            <a:pPr lvl="8">
              <a:lnSpc>
                <a:spcPct val="90000"/>
              </a:lnSpc>
            </a:pPr>
            <a:endParaRPr lang="es-ES" sz="10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MX" sz="2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Estilo impersonal</a:t>
            </a:r>
          </a:p>
          <a:p>
            <a:pPr lvl="8">
              <a:lnSpc>
                <a:spcPct val="90000"/>
              </a:lnSpc>
            </a:pPr>
            <a:endParaRPr lang="es-MX" sz="10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s-ES" sz="2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Estructura de pirámide invertida . </a:t>
            </a:r>
            <a:r>
              <a:rPr lang="es-MX" sz="2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Elementos</a:t>
            </a:r>
            <a:r>
              <a:rPr lang="es-MX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8">
              <a:lnSpc>
                <a:spcPct val="90000"/>
              </a:lnSpc>
            </a:pPr>
            <a:endParaRPr lang="es-ES" sz="1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96112" lvl="1" indent="-457200">
              <a:lnSpc>
                <a:spcPct val="90000"/>
              </a:lnSpc>
              <a:buFont typeface="+mj-lt"/>
              <a:buAutoNum type="arabicPeriod"/>
            </a:pPr>
            <a:r>
              <a:rPr lang="es-ES" sz="2200" b="1" dirty="0">
                <a:solidFill>
                  <a:srgbClr val="0070C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Titulares</a:t>
            </a:r>
            <a:r>
              <a:rPr lang="es-ES" sz="22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r</a:t>
            </a:r>
            <a:r>
              <a:rPr lang="es-ES" sz="22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ecogen la información esencial.</a:t>
            </a:r>
          </a:p>
          <a:p>
            <a:pPr marL="896112" lvl="1" indent="-457200">
              <a:lnSpc>
                <a:spcPct val="90000"/>
              </a:lnSpc>
              <a:buFont typeface="+mj-lt"/>
              <a:buAutoNum type="arabicPeriod"/>
            </a:pPr>
            <a:r>
              <a:rPr lang="es-ES" sz="2200" b="1" dirty="0">
                <a:solidFill>
                  <a:srgbClr val="0070C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Lead, sumario</a:t>
            </a:r>
            <a:r>
              <a:rPr lang="es-ES" sz="2200" dirty="0">
                <a:solidFill>
                  <a:srgbClr val="0070C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o </a:t>
            </a:r>
            <a:r>
              <a:rPr lang="es-ES" sz="2200" b="1" dirty="0">
                <a:solidFill>
                  <a:srgbClr val="0070C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entrada</a:t>
            </a:r>
            <a:r>
              <a:rPr lang="es-ES" sz="22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un párrafo de información esencial: </a:t>
            </a:r>
            <a:r>
              <a:rPr lang="es-ES" sz="2200" b="1" i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¿qué? ¿quién? ¿cuándo?¿dónde? ¿cómo? ¿por qué? 6W</a:t>
            </a:r>
          </a:p>
          <a:p>
            <a:pPr marL="896112" lvl="1" indent="-457200">
              <a:lnSpc>
                <a:spcPct val="90000"/>
              </a:lnSpc>
              <a:buFont typeface="+mj-lt"/>
              <a:buAutoNum type="arabicPeriod"/>
            </a:pPr>
            <a:r>
              <a:rPr lang="es-ES" sz="2200" b="1" dirty="0">
                <a:solidFill>
                  <a:srgbClr val="0070C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Cuerpo</a:t>
            </a:r>
            <a:r>
              <a:rPr lang="es-ES" sz="22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variable número de párrafos independientes significativamente. 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323528" y="908720"/>
            <a:ext cx="396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>
                <a:latin typeface="Tahoma" pitchFamily="34" charset="0"/>
                <a:ea typeface="Tahoma" pitchFamily="34" charset="0"/>
                <a:cs typeface="Tahoma" pitchFamily="34" charset="0"/>
              </a:rPr>
              <a:t>Relato de actualidad, de interés público por: proximidad, incidencia pública, interés humano o personajes públicos.</a:t>
            </a: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357166"/>
            <a:ext cx="3810000" cy="631219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400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Objetividad</a:t>
            </a:r>
            <a:r>
              <a:rPr lang="es-ES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uso de la 3ª persona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gramatical.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adjetivos especificativos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datos comprobables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valor denotativo de las palabras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escasa aparición de adverbios.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400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Formas verbales: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Indicativo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pretérito perfecto simple y compuesto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las partes narrativas, y pretérito imperfecto, en las descripciones.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400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Registro lingüístico: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estándar-culto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lengua denotativa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tecnicismos explicados</a:t>
            </a:r>
          </a:p>
        </p:txBody>
      </p:sp>
      <p:pic>
        <p:nvPicPr>
          <p:cNvPr id="13317" name="Picture 9" descr="notici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764704"/>
            <a:ext cx="4495800" cy="3657600"/>
          </a:xfrm>
          <a:noFill/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566280" y="5013176"/>
            <a:ext cx="4267200" cy="139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1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s-ES" sz="2400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Sintaxis sencilla</a:t>
            </a: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oraciones simples y compuestas por coordinación</a:t>
            </a:r>
            <a:r>
              <a:rPr lang="es-E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>
              <a:spcBef>
                <a:spcPct val="50000"/>
              </a:spcBef>
            </a:pP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38862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sz="6000" b="1" dirty="0">
                <a:solidFill>
                  <a:srgbClr val="0070C0"/>
                </a:solidFill>
              </a:rPr>
              <a:t>CRÍTICA </a:t>
            </a:r>
            <a:endParaRPr lang="es-ES" sz="6000" b="1" dirty="0">
              <a:solidFill>
                <a:srgbClr val="0070C0"/>
              </a:solidFill>
            </a:endParaRPr>
          </a:p>
        </p:txBody>
      </p:sp>
      <p:pic>
        <p:nvPicPr>
          <p:cNvPr id="21509" name="Picture 7" descr="http://blog.educastur.es/camsuanzes/files/2007/08/chiste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609600" y="2133600"/>
            <a:ext cx="4114800" cy="3733800"/>
          </a:xfrm>
          <a:noFill/>
        </p:spPr>
      </p:pic>
      <p:sp>
        <p:nvSpPr>
          <p:cNvPr id="215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533400"/>
            <a:ext cx="4055368" cy="5867400"/>
          </a:xfrm>
        </p:spPr>
        <p:txBody>
          <a:bodyPr>
            <a:normAutofit lnSpcReduction="10000"/>
          </a:bodyPr>
          <a:lstStyle/>
          <a:p>
            <a:pPr marL="457200" indent="-457200" eaLnBrk="1" hangingPunct="1"/>
            <a:r>
              <a:rPr lang="es-ES" sz="2400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s-ES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 una reseña valorativa de una obra </a:t>
            </a:r>
            <a:r>
              <a:rPr lang="es-E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literaria, artística, de una representación o un espectáculo de cualquier tipo.</a:t>
            </a:r>
          </a:p>
          <a:p>
            <a:pPr marL="457200" indent="-457200" eaLnBrk="1" hangingPunct="1"/>
            <a:r>
              <a:rPr lang="es-E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 </a:t>
            </a:r>
            <a:r>
              <a:rPr lang="es-ES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finalidad</a:t>
            </a:r>
            <a:r>
              <a:rPr lang="es-E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es: </a:t>
            </a:r>
          </a:p>
          <a:p>
            <a:pPr marL="457200" indent="-457200" eaLnBrk="1" hangingPunct="1">
              <a:buFontTx/>
              <a:buNone/>
            </a:pPr>
            <a:r>
              <a:rPr lang="es-E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- </a:t>
            </a:r>
            <a:r>
              <a:rPr lang="es-ES" sz="2400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informar</a:t>
            </a:r>
            <a:r>
              <a:rPr lang="es-E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diversos acontecimientos culturales, deportivos</a:t>
            </a:r>
          </a:p>
          <a:p>
            <a:pPr marL="457200" indent="-457200" eaLnBrk="1" hangingPunct="1">
              <a:buFontTx/>
              <a:buNone/>
            </a:pPr>
            <a:r>
              <a:rPr lang="es-E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- </a:t>
            </a:r>
            <a:r>
              <a:rPr lang="es-ES" sz="2400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emitir juicios </a:t>
            </a:r>
            <a:r>
              <a:rPr lang="es-E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sobre estos temas desde el punto de vista de un experto en la materia que se trate.</a:t>
            </a:r>
          </a:p>
          <a:p>
            <a:pPr marL="457200" indent="-457200">
              <a:buNone/>
            </a:pPr>
            <a:r>
              <a:rPr lang="es-ES" sz="24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Modalidad predominante: </a:t>
            </a:r>
            <a:r>
              <a:rPr lang="es-ES" sz="2800" b="1" dirty="0">
                <a:solidFill>
                  <a:srgbClr val="E0750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exposición y la argumentación</a:t>
            </a:r>
            <a:endParaRPr lang="es-ES" sz="2400" dirty="0"/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2671763" y="201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TM02892315[[fn=Whisp]]</Template>
  <TotalTime>433</TotalTime>
  <Words>481</Words>
  <Application>Microsoft Office PowerPoint</Application>
  <PresentationFormat>Presentación en pantalla (4:3)</PresentationFormat>
  <Paragraphs>99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HDOfficeLightV0</vt:lpstr>
      <vt:lpstr>Textos periodísticos</vt:lpstr>
      <vt:lpstr>La comunicación periodística</vt:lpstr>
      <vt:lpstr>La comunicación periodística</vt:lpstr>
      <vt:lpstr>¿?</vt:lpstr>
      <vt:lpstr>ASPECTOS NEGATIVOS</vt:lpstr>
      <vt:lpstr>Los géneros periodísticos</vt:lpstr>
      <vt:lpstr>LA NOTICIA</vt:lpstr>
      <vt:lpstr>Diapositiva 8</vt:lpstr>
      <vt:lpstr>CRÍTICA </vt:lpstr>
      <vt:lpstr>ARTÍCULO O COLUMNA</vt:lpstr>
      <vt:lpstr>EL EDITORIAL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Textos periodísticos</dc:title>
  <dc:creator>-</dc:creator>
  <cp:lastModifiedBy>Nerea</cp:lastModifiedBy>
  <cp:revision>52</cp:revision>
  <dcterms:created xsi:type="dcterms:W3CDTF">2012-01-09T14:12:44Z</dcterms:created>
  <dcterms:modified xsi:type="dcterms:W3CDTF">2018-09-25T07:40:21Z</dcterms:modified>
</cp:coreProperties>
</file>